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21"/>
  </p:notesMasterIdLst>
  <p:sldIdLst>
    <p:sldId id="277" r:id="rId2"/>
    <p:sldId id="258" r:id="rId3"/>
    <p:sldId id="276" r:id="rId4"/>
    <p:sldId id="259" r:id="rId5"/>
    <p:sldId id="260" r:id="rId6"/>
    <p:sldId id="261" r:id="rId7"/>
    <p:sldId id="269" r:id="rId8"/>
    <p:sldId id="262" r:id="rId9"/>
    <p:sldId id="275" r:id="rId10"/>
    <p:sldId id="263" r:id="rId11"/>
    <p:sldId id="264" r:id="rId12"/>
    <p:sldId id="265" r:id="rId13"/>
    <p:sldId id="273" r:id="rId14"/>
    <p:sldId id="266" r:id="rId15"/>
    <p:sldId id="267" r:id="rId16"/>
    <p:sldId id="274" r:id="rId17"/>
    <p:sldId id="271" r:id="rId18"/>
    <p:sldId id="270" r:id="rId19"/>
    <p:sldId id="272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1pPr>
    <a:lvl2pPr marL="0" marR="0" indent="2286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2pPr>
    <a:lvl3pPr marL="0" marR="0" indent="4572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3pPr>
    <a:lvl4pPr marL="0" marR="0" indent="6858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4pPr>
    <a:lvl5pPr marL="0" marR="0" indent="9144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5pPr>
    <a:lvl6pPr marL="0" marR="0" indent="11430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6pPr>
    <a:lvl7pPr marL="0" marR="0" indent="13716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7pPr>
    <a:lvl8pPr marL="0" marR="0" indent="16002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8pPr>
    <a:lvl9pPr marL="0" marR="0" indent="18288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5EEF00-84C8-4C61-BF51-D1160085EF87}" v="2" dt="2020-03-14T04:18:28.515"/>
  </p1510:revLst>
</p1510:revInfo>
</file>

<file path=ppt/tableStyles.xml><?xml version="1.0" encoding="utf-8"?>
<a:tblStyleLst xmlns:a="http://schemas.openxmlformats.org/drawingml/2006/main" def="{5940675A-B579-460E-94D1-54222C63F5DA}"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chemeClr val="accent5">
            <a:hueOff val="-8881752"/>
            <a:lumOff val="-12984"/>
          </a:schemeClr>
        </a:fontRef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E9E8"/>
          </a:solidFill>
        </a:fill>
      </a:tcStyle>
    </a:wholeTbl>
    <a:band2H>
      <a:tcTxStyle/>
      <a:tcStyle>
        <a:tcBdr/>
        <a:fill>
          <a:solidFill>
            <a:srgbClr val="F4F4F4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>
              <a:hueOff val="-3600000"/>
              <a:lumOff val="-20194"/>
            </a:schemeClr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1C2BE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1C2B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7"/>
    <p:restoredTop sz="94694"/>
  </p:normalViewPr>
  <p:slideViewPr>
    <p:cSldViewPr snapToGrid="0" snapToObjects="1">
      <p:cViewPr varScale="1">
        <p:scale>
          <a:sx n="58" d="100"/>
          <a:sy n="58" d="100"/>
        </p:scale>
        <p:origin x="704" y="2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in Jacobs" userId="S::colinjacobs@swin.edu.au::1ae92db4-13e0-4387-a410-e0d0397dbc42" providerId="AD" clId="Web-{575EEF00-84C8-4C61-BF51-D1160085EF87}"/>
    <pc:docChg chg="modSld">
      <pc:chgData name="Colin Jacobs" userId="S::colinjacobs@swin.edu.au::1ae92db4-13e0-4387-a410-e0d0397dbc42" providerId="AD" clId="Web-{575EEF00-84C8-4C61-BF51-D1160085EF87}" dt="2020-03-14T04:25:55.205" v="146"/>
      <pc:docMkLst>
        <pc:docMk/>
      </pc:docMkLst>
      <pc:sldChg chg="modNotes">
        <pc:chgData name="Colin Jacobs" userId="S::colinjacobs@swin.edu.au::1ae92db4-13e0-4387-a410-e0d0397dbc42" providerId="AD" clId="Web-{575EEF00-84C8-4C61-BF51-D1160085EF87}" dt="2020-03-14T04:06:40.152" v="3"/>
        <pc:sldMkLst>
          <pc:docMk/>
          <pc:sldMk cId="0" sldId="258"/>
        </pc:sldMkLst>
      </pc:sldChg>
      <pc:sldChg chg="modNotes">
        <pc:chgData name="Colin Jacobs" userId="S::colinjacobs@swin.edu.au::1ae92db4-13e0-4387-a410-e0d0397dbc42" providerId="AD" clId="Web-{575EEF00-84C8-4C61-BF51-D1160085EF87}" dt="2020-03-14T04:15:34.780" v="56"/>
        <pc:sldMkLst>
          <pc:docMk/>
          <pc:sldMk cId="37130545" sldId="263"/>
        </pc:sldMkLst>
      </pc:sldChg>
      <pc:sldChg chg="modNotes">
        <pc:chgData name="Colin Jacobs" userId="S::colinjacobs@swin.edu.au::1ae92db4-13e0-4387-a410-e0d0397dbc42" providerId="AD" clId="Web-{575EEF00-84C8-4C61-BF51-D1160085EF87}" dt="2020-03-14T04:17:11.546" v="64"/>
        <pc:sldMkLst>
          <pc:docMk/>
          <pc:sldMk cId="556814398" sldId="264"/>
        </pc:sldMkLst>
      </pc:sldChg>
      <pc:sldChg chg="modNotes">
        <pc:chgData name="Colin Jacobs" userId="S::colinjacobs@swin.edu.au::1ae92db4-13e0-4387-a410-e0d0397dbc42" providerId="AD" clId="Web-{575EEF00-84C8-4C61-BF51-D1160085EF87}" dt="2020-03-14T04:18:24.718" v="68"/>
        <pc:sldMkLst>
          <pc:docMk/>
          <pc:sldMk cId="1345380438" sldId="265"/>
        </pc:sldMkLst>
      </pc:sldChg>
      <pc:sldChg chg="modNotes">
        <pc:chgData name="Colin Jacobs" userId="S::colinjacobs@swin.edu.au::1ae92db4-13e0-4387-a410-e0d0397dbc42" providerId="AD" clId="Web-{575EEF00-84C8-4C61-BF51-D1160085EF87}" dt="2020-03-14T04:22:03.188" v="86"/>
        <pc:sldMkLst>
          <pc:docMk/>
          <pc:sldMk cId="48748422" sldId="266"/>
        </pc:sldMkLst>
      </pc:sldChg>
      <pc:sldChg chg="modNotes">
        <pc:chgData name="Colin Jacobs" userId="S::colinjacobs@swin.edu.au::1ae92db4-13e0-4387-a410-e0d0397dbc42" providerId="AD" clId="Web-{575EEF00-84C8-4C61-BF51-D1160085EF87}" dt="2020-03-14T04:23:26.126" v="100"/>
        <pc:sldMkLst>
          <pc:docMk/>
          <pc:sldMk cId="722246810" sldId="267"/>
        </pc:sldMkLst>
      </pc:sldChg>
      <pc:sldChg chg="modNotes">
        <pc:chgData name="Colin Jacobs" userId="S::colinjacobs@swin.edu.au::1ae92db4-13e0-4387-a410-e0d0397dbc42" providerId="AD" clId="Web-{575EEF00-84C8-4C61-BF51-D1160085EF87}" dt="2020-03-14T04:11:43.779" v="20"/>
        <pc:sldMkLst>
          <pc:docMk/>
          <pc:sldMk cId="1594239148" sldId="269"/>
        </pc:sldMkLst>
      </pc:sldChg>
      <pc:sldChg chg="modNotes">
        <pc:chgData name="Colin Jacobs" userId="S::colinjacobs@swin.edu.au::1ae92db4-13e0-4387-a410-e0d0397dbc42" providerId="AD" clId="Web-{575EEF00-84C8-4C61-BF51-D1160085EF87}" dt="2020-03-14T04:25:55.205" v="146"/>
        <pc:sldMkLst>
          <pc:docMk/>
          <pc:sldMk cId="2071137510" sldId="270"/>
        </pc:sldMkLst>
      </pc:sldChg>
      <pc:sldChg chg="modNotes">
        <pc:chgData name="Colin Jacobs" userId="S::colinjacobs@swin.edu.au::1ae92db4-13e0-4387-a410-e0d0397dbc42" providerId="AD" clId="Web-{575EEF00-84C8-4C61-BF51-D1160085EF87}" dt="2020-03-14T04:24:56.189" v="131"/>
        <pc:sldMkLst>
          <pc:docMk/>
          <pc:sldMk cId="716167303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717473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Positiion</a:t>
            </a:r>
            <a:r>
              <a:rPr lang="en-US" dirty="0">
                <a:latin typeface="Calibri"/>
                <a:cs typeface="Calibri"/>
              </a:rPr>
              <a:t> angle also</a:t>
            </a:r>
          </a:p>
        </p:txBody>
      </p:sp>
    </p:spTree>
    <p:extLst>
      <p:ext uri="{BB962C8B-B14F-4D97-AF65-F5344CB8AC3E}">
        <p14:creationId xmlns:p14="http://schemas.microsoft.com/office/powerpoint/2010/main" val="1780641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CVT tells</a:t>
            </a:r>
            <a:r>
              <a:rPr lang="en-US" baseline="0" dirty="0"/>
              <a:t> us when (which days of the year) the companion would be located in ‘bad’ spots within the aperture – these dates should be avoided!</a:t>
            </a:r>
          </a:p>
          <a:p>
            <a:r>
              <a:rPr lang="en-US" dirty="0"/>
              <a:t>"Support bars" or border between two quadrants; days to a week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157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Click in the blue area, will show the times on the left</a:t>
            </a:r>
          </a:p>
        </p:txBody>
      </p:sp>
    </p:spTree>
    <p:extLst>
      <p:ext uri="{BB962C8B-B14F-4D97-AF65-F5344CB8AC3E}">
        <p14:creationId xmlns:p14="http://schemas.microsoft.com/office/powerpoint/2010/main" val="3713762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Can use a special requirement for low background, need to justify</a:t>
            </a:r>
          </a:p>
          <a:p>
            <a:r>
              <a:rPr lang="en-US" dirty="0">
                <a:latin typeface="Calibri"/>
                <a:cs typeface="Calibri"/>
              </a:rPr>
              <a:t>Use tool to measure (</a:t>
            </a:r>
            <a:r>
              <a:rPr lang="en-US" dirty="0" err="1">
                <a:latin typeface="Calibri"/>
                <a:cs typeface="Calibri"/>
              </a:rPr>
              <a:t>mJy</a:t>
            </a:r>
            <a:r>
              <a:rPr lang="en-US" dirty="0">
                <a:latin typeface="Calibri"/>
                <a:cs typeface="Calibri"/>
              </a:rPr>
              <a:t> per steradian)</a:t>
            </a:r>
          </a:p>
        </p:txBody>
      </p:sp>
    </p:spTree>
    <p:extLst>
      <p:ext uri="{BB962C8B-B14F-4D97-AF65-F5344CB8AC3E}">
        <p14:creationId xmlns:p14="http://schemas.microsoft.com/office/powerpoint/2010/main" val="2742889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1.1 = 110% of min, wavelength</a:t>
            </a:r>
          </a:p>
        </p:txBody>
      </p:sp>
    </p:spTree>
    <p:extLst>
      <p:ext uri="{BB962C8B-B14F-4D97-AF65-F5344CB8AC3E}">
        <p14:creationId xmlns:p14="http://schemas.microsoft.com/office/powerpoint/2010/main" val="221721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JWST</a:t>
            </a:r>
            <a:r>
              <a:rPr lang="en-US" baseline="0" dirty="0"/>
              <a:t> background is below the specified threshold during the </a:t>
            </a:r>
            <a:r>
              <a:rPr lang="en-US" dirty="0"/>
              <a:t>period between days ~265 and ~350. This window will automatically be used for scheduling if the ‘low background’ special</a:t>
            </a:r>
            <a:r>
              <a:rPr lang="en-US" baseline="0" dirty="0"/>
              <a:t> requirement in APT is selected.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09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perpetually keep the telescope in the</a:t>
            </a:r>
            <a:r>
              <a:rPr lang="en-US" baseline="0" dirty="0"/>
              <a:t> </a:t>
            </a:r>
            <a:r>
              <a:rPr lang="en-US" dirty="0"/>
              <a:t>shade of the sunshield, the orientation of the JWST V1 axis (a.k.a. boresight or line of sight)</a:t>
            </a:r>
            <a:r>
              <a:rPr lang="en-US" baseline="0" dirty="0"/>
              <a:t> </a:t>
            </a:r>
            <a:r>
              <a:rPr lang="en-US" dirty="0" err="1"/>
              <a:t>wrt</a:t>
            </a:r>
            <a:r>
              <a:rPr lang="en-US" baseline="0" dirty="0"/>
              <a:t> the</a:t>
            </a:r>
            <a:r>
              <a:rPr lang="en-US" dirty="0"/>
              <a:t> Sun is limited to between 85 and 135 degrees, and the roll around the OTE boresight is limited to ± 5 degrees.  As JWST orbits the sun, the </a:t>
            </a:r>
            <a:r>
              <a:rPr lang="en-US" dirty="0" err="1"/>
              <a:t>FoR</a:t>
            </a:r>
            <a:r>
              <a:rPr lang="en-US" baseline="0" dirty="0"/>
              <a:t> </a:t>
            </a:r>
            <a:r>
              <a:rPr lang="en-US" dirty="0"/>
              <a:t>moves across the sky. This limits when an object can</a:t>
            </a:r>
            <a:r>
              <a:rPr lang="en-US" baseline="0" dirty="0"/>
              <a:t> be observed by </a:t>
            </a:r>
            <a:r>
              <a:rPr lang="en-US" dirty="0"/>
              <a:t>JWST, and for how long.</a:t>
            </a:r>
          </a:p>
        </p:txBody>
      </p:sp>
    </p:spTree>
    <p:extLst>
      <p:ext uri="{BB962C8B-B14F-4D97-AF65-F5344CB8AC3E}">
        <p14:creationId xmlns:p14="http://schemas.microsoft.com/office/powerpoint/2010/main" val="394774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perpetually keep the telescope in the</a:t>
            </a:r>
            <a:r>
              <a:rPr lang="en-US" baseline="0" dirty="0"/>
              <a:t> </a:t>
            </a:r>
            <a:r>
              <a:rPr lang="en-US" dirty="0"/>
              <a:t>shade of the sunshield, the orientation of the JWST V1 axis (a.k.a. boresight or line of sight)</a:t>
            </a:r>
            <a:r>
              <a:rPr lang="en-US" baseline="0" dirty="0"/>
              <a:t> </a:t>
            </a:r>
            <a:r>
              <a:rPr lang="en-US" dirty="0" err="1"/>
              <a:t>wrt</a:t>
            </a:r>
            <a:r>
              <a:rPr lang="en-US" baseline="0" dirty="0"/>
              <a:t> the</a:t>
            </a:r>
            <a:r>
              <a:rPr lang="en-US" dirty="0"/>
              <a:t> Sun is limited to between 85 and 135 degrees, and the roll around the OTE boresight is limited to ± 5 degrees.  As JWST orbits the sun, the </a:t>
            </a:r>
            <a:r>
              <a:rPr lang="en-US" dirty="0" err="1"/>
              <a:t>FoR</a:t>
            </a:r>
            <a:r>
              <a:rPr lang="en-US" baseline="0" dirty="0"/>
              <a:t> </a:t>
            </a:r>
            <a:r>
              <a:rPr lang="en-US" dirty="0"/>
              <a:t>moves across the sky. This limits when an object can</a:t>
            </a:r>
            <a:r>
              <a:rPr lang="en-US" baseline="0" dirty="0"/>
              <a:t> be observed by </a:t>
            </a:r>
            <a:r>
              <a:rPr lang="en-US" dirty="0"/>
              <a:t>JWST, and for how long.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90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curve –</a:t>
            </a:r>
            <a:r>
              <a:rPr lang="en-US" baseline="0" dirty="0"/>
              <a:t> blue curve x 2 (for latitude below 45 </a:t>
            </a:r>
            <a:r>
              <a:rPr lang="en-US" baseline="0" dirty="0" err="1"/>
              <a:t>degs</a:t>
            </a:r>
            <a:r>
              <a:rPr lang="en-US" baseline="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4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Sometimes, a specific orientation of the FOV is</a:t>
            </a:r>
            <a:r>
              <a:rPr lang="en-US" baseline="0" dirty="0"/>
              <a:t> </a:t>
            </a:r>
            <a:r>
              <a:rPr lang="en-US" dirty="0"/>
              <a:t>needed/desired (e.g.</a:t>
            </a:r>
            <a:r>
              <a:rPr lang="en-US" baseline="0" dirty="0"/>
              <a:t> for</a:t>
            </a:r>
            <a:r>
              <a:rPr lang="en-US" dirty="0"/>
              <a:t> </a:t>
            </a:r>
            <a:r>
              <a:rPr lang="en-US" dirty="0" err="1"/>
              <a:t>Coronagraphy</a:t>
            </a:r>
            <a:r>
              <a:rPr lang="en-US" dirty="0"/>
              <a:t>, Imaging Mosaics, </a:t>
            </a:r>
            <a:r>
              <a:rPr lang="en-US" dirty="0" err="1"/>
              <a:t>NIRSpec</a:t>
            </a:r>
            <a:r>
              <a:rPr lang="en-US" dirty="0"/>
              <a:t> MOS). In these cases, it is important to know the availability of the V3PA of a specific</a:t>
            </a:r>
            <a:r>
              <a:rPr lang="en-US" baseline="0" dirty="0"/>
              <a:t> </a:t>
            </a:r>
            <a:r>
              <a:rPr lang="en-US" dirty="0"/>
              <a:t>aperture as a function of time.</a:t>
            </a:r>
          </a:p>
          <a:p>
            <a:endParaRPr lang="en-US" dirty="0"/>
          </a:p>
          <a:p>
            <a:r>
              <a:rPr lang="en-US" dirty="0"/>
              <a:t>Rotates around during the year</a:t>
            </a:r>
          </a:p>
        </p:txBody>
      </p:sp>
    </p:spTree>
    <p:extLst>
      <p:ext uri="{BB962C8B-B14F-4D97-AF65-F5344CB8AC3E}">
        <p14:creationId xmlns:p14="http://schemas.microsoft.com/office/powerpoint/2010/main" val="904161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limitations in the</a:t>
            </a:r>
            <a:r>
              <a:rPr lang="en-US" baseline="0" dirty="0"/>
              <a:t> JWST orientation</a:t>
            </a:r>
            <a:r>
              <a:rPr lang="en-US" dirty="0"/>
              <a:t> imply that specifying</a:t>
            </a:r>
            <a:r>
              <a:rPr lang="en-US" baseline="0" dirty="0"/>
              <a:t> a </a:t>
            </a:r>
            <a:r>
              <a:rPr lang="en-US" dirty="0"/>
              <a:t>strict PA requirement could make the observation non-schedulable. This is where the target visibility tools become useful.</a:t>
            </a:r>
          </a:p>
        </p:txBody>
      </p:sp>
    </p:spTree>
    <p:extLst>
      <p:ext uri="{BB962C8B-B14F-4D97-AF65-F5344CB8AC3E}">
        <p14:creationId xmlns:p14="http://schemas.microsoft.com/office/powerpoint/2010/main" val="856791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GTVT: When </a:t>
            </a:r>
            <a:r>
              <a:rPr lang="en-US" dirty="0" err="1">
                <a:latin typeface="Calibri"/>
                <a:cs typeface="Calibri"/>
              </a:rPr>
              <a:t>visiible</a:t>
            </a:r>
            <a:r>
              <a:rPr lang="en-US" dirty="0">
                <a:latin typeface="Calibri"/>
                <a:cs typeface="Calibri"/>
              </a:rPr>
              <a:t>, what PAs?</a:t>
            </a:r>
          </a:p>
          <a:p>
            <a:r>
              <a:rPr lang="en-US" dirty="0">
                <a:latin typeface="Calibri"/>
                <a:cs typeface="Calibri"/>
              </a:rPr>
              <a:t>MTVT: A "subset" for solar system targets, HORIZONS database</a:t>
            </a:r>
          </a:p>
          <a:p>
            <a:r>
              <a:rPr lang="en-US" dirty="0">
                <a:latin typeface="Calibri"/>
                <a:cs typeface="Calibri"/>
              </a:rPr>
              <a:t>CVT: Where the target falls in FOV of </a:t>
            </a:r>
            <a:r>
              <a:rPr lang="en-US" dirty="0" err="1">
                <a:latin typeface="Calibri"/>
                <a:cs typeface="Calibri"/>
              </a:rPr>
              <a:t>coronograph</a:t>
            </a:r>
          </a:p>
        </p:txBody>
      </p:sp>
    </p:spTree>
    <p:extLst>
      <p:ext uri="{BB962C8B-B14F-4D97-AF65-F5344CB8AC3E}">
        <p14:creationId xmlns:p14="http://schemas.microsoft.com/office/powerpoint/2010/main" val="392096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Window or file as you like</a:t>
            </a:r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5679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that, since the target is</a:t>
            </a:r>
            <a:r>
              <a:rPr lang="en-US" baseline="0" dirty="0"/>
              <a:t> above 45 degrees in Ecliptic Latitude, it is visible to JWST for about 200 days each year, beginning in early June and ending around Christmas.</a:t>
            </a:r>
          </a:p>
          <a:p>
            <a:r>
              <a:rPr lang="en-US" dirty="0"/>
              <a:t>Make your own plots</a:t>
            </a:r>
          </a:p>
        </p:txBody>
      </p:sp>
    </p:spTree>
    <p:extLst>
      <p:ext uri="{BB962C8B-B14F-4D97-AF65-F5344CB8AC3E}">
        <p14:creationId xmlns:p14="http://schemas.microsoft.com/office/powerpoint/2010/main" val="2256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"/>
          <p:cNvSpPr/>
          <p:nvPr/>
        </p:nvSpPr>
        <p:spPr>
          <a:xfrm>
            <a:off x="23380700" y="1473200"/>
            <a:ext cx="1270000" cy="9996885"/>
          </a:xfrm>
          <a:prstGeom prst="rect">
            <a:avLst/>
          </a:prstGeom>
          <a:solidFill>
            <a:srgbClr val="DDDEE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" name="jwst_20170515.jpg" descr="jwst_201705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8000" y="-1625599"/>
            <a:ext cx="24396067" cy="1827265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"/>
          <p:cNvSpPr/>
          <p:nvPr/>
        </p:nvSpPr>
        <p:spPr>
          <a:xfrm>
            <a:off x="-8467" y="889000"/>
            <a:ext cx="24400934" cy="13716000"/>
          </a:xfrm>
          <a:prstGeom prst="rect">
            <a:avLst/>
          </a:prstGeom>
          <a:solidFill>
            <a:srgbClr val="C49732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524933" y="4922175"/>
            <a:ext cx="15620108" cy="269359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4">
                    <a:lumOff val="22769"/>
                  </a:schemeClr>
                </a:solidFill>
              </a:defRPr>
            </a:lvl1pPr>
            <a:lvl2pPr>
              <a:defRPr>
                <a:solidFill>
                  <a:schemeClr val="accent4">
                    <a:lumOff val="22769"/>
                  </a:schemeClr>
                </a:solidFill>
              </a:defRPr>
            </a:lvl2pPr>
            <a:lvl3pPr>
              <a:defRPr>
                <a:solidFill>
                  <a:schemeClr val="accent4">
                    <a:lumOff val="22769"/>
                  </a:schemeClr>
                </a:solidFill>
              </a:defRPr>
            </a:lvl3pPr>
            <a:lvl4pPr>
              <a:defRPr>
                <a:solidFill>
                  <a:schemeClr val="accent4">
                    <a:lumOff val="22769"/>
                  </a:schemeClr>
                </a:solidFill>
              </a:defRPr>
            </a:lvl4pPr>
            <a:lvl5pPr>
              <a:defRPr>
                <a:solidFill>
                  <a:schemeClr val="accent4">
                    <a:lumOff val="22769"/>
                  </a:schemeClr>
                </a:solidFill>
              </a:defRPr>
            </a:lvl5pPr>
          </a:lstStyle>
          <a:p>
            <a:pPr lvl="0"/>
            <a:r>
              <a:rPr lang="en-US"/>
              <a:t>Your Name Here</a:t>
            </a:r>
            <a:endParaRPr dirty="0"/>
          </a:p>
        </p:txBody>
      </p:sp>
      <p:pic>
        <p:nvPicPr>
          <p:cNvPr id="23" name="master_class_workshop_logo.png" descr="master_class_workshop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57" y="3278716"/>
            <a:ext cx="6539310" cy="653931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Rectangle"/>
          <p:cNvSpPr/>
          <p:nvPr/>
        </p:nvSpPr>
        <p:spPr>
          <a:xfrm>
            <a:off x="-8467" y="11309217"/>
            <a:ext cx="24400934" cy="2406783"/>
          </a:xfrm>
          <a:prstGeom prst="rect">
            <a:avLst/>
          </a:prstGeom>
          <a:solidFill>
            <a:schemeClr val="accent4">
              <a:hueOff val="-3600000"/>
              <a:lumOff val="-2019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Rectangle"/>
          <p:cNvSpPr/>
          <p:nvPr/>
        </p:nvSpPr>
        <p:spPr>
          <a:xfrm>
            <a:off x="-8467" y="11855846"/>
            <a:ext cx="24400934" cy="1860154"/>
          </a:xfrm>
          <a:prstGeom prst="rect">
            <a:avLst/>
          </a:prstGeom>
          <a:solidFill>
            <a:srgbClr val="9C374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Rectangle"/>
          <p:cNvSpPr/>
          <p:nvPr/>
        </p:nvSpPr>
        <p:spPr>
          <a:xfrm>
            <a:off x="-8467" y="12128500"/>
            <a:ext cx="24400934" cy="1587500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Rectangle"/>
          <p:cNvSpPr/>
          <p:nvPr/>
        </p:nvSpPr>
        <p:spPr>
          <a:xfrm>
            <a:off x="-8467" y="-4234"/>
            <a:ext cx="24400934" cy="1587501"/>
          </a:xfrm>
          <a:prstGeom prst="rect">
            <a:avLst/>
          </a:prstGeom>
          <a:solidFill>
            <a:schemeClr val="accent4">
              <a:hueOff val="-3600000"/>
              <a:lumOff val="-2019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ESA JWST Master Class"/>
          <p:cNvSpPr txBox="1"/>
          <p:nvPr/>
        </p:nvSpPr>
        <p:spPr>
          <a:xfrm>
            <a:off x="535214" y="3299956"/>
            <a:ext cx="12956015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7200">
                <a:solidFill>
                  <a:schemeClr val="accent1">
                    <a:lumOff val="-12591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US" dirty="0"/>
              <a:t>JWST Master Class Workshop</a:t>
            </a:r>
            <a:endParaRPr dirty="0">
              <a:solidFill>
                <a:srgbClr val="323232"/>
              </a:solidFill>
            </a:endParaRPr>
          </a:p>
        </p:txBody>
      </p:sp>
      <p:sp>
        <p:nvSpPr>
          <p:cNvPr id="29" name="ESA JWST Master Class, ESAC, Madrid Spain, 3-5 February 2020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93585" y="12640121"/>
            <a:ext cx="3904072" cy="564257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3000" baseline="0">
                <a:solidFill>
                  <a:schemeClr val="accent4">
                    <a:lumOff val="22769"/>
                  </a:schemeClr>
                </a:solidFill>
              </a:defRPr>
            </a:lvl1pPr>
          </a:lstStyle>
          <a:p>
            <a:pPr lvl="0"/>
            <a:r>
              <a:rPr lang="en-US" dirty="0"/>
              <a:t>Your Workshop Here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med"/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master_class_workshop_logo.png" descr="master_class_worksho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2031" y="256116"/>
            <a:ext cx="2910236" cy="29102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" name="Group"/>
          <p:cNvGrpSpPr/>
          <p:nvPr/>
        </p:nvGrpSpPr>
        <p:grpSpPr>
          <a:xfrm>
            <a:off x="-8467" y="-4234"/>
            <a:ext cx="773775" cy="13720235"/>
            <a:chOff x="0" y="0"/>
            <a:chExt cx="773774" cy="13720233"/>
          </a:xfrm>
        </p:grpSpPr>
        <p:sp>
          <p:nvSpPr>
            <p:cNvPr id="46" name="Rectangle"/>
            <p:cNvSpPr/>
            <p:nvPr/>
          </p:nvSpPr>
          <p:spPr>
            <a:xfrm>
              <a:off x="0" y="4233"/>
              <a:ext cx="773775" cy="13716001"/>
            </a:xfrm>
            <a:prstGeom prst="rect">
              <a:avLst/>
            </a:prstGeom>
            <a:solidFill>
              <a:srgbClr val="C4973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" name="Rectangle"/>
            <p:cNvSpPr/>
            <p:nvPr/>
          </p:nvSpPr>
          <p:spPr>
            <a:xfrm>
              <a:off x="-1" y="11313451"/>
              <a:ext cx="773776" cy="2406783"/>
            </a:xfrm>
            <a:prstGeom prst="rect">
              <a:avLst/>
            </a:prstGeom>
            <a:solidFill>
              <a:schemeClr val="accent4">
                <a:hueOff val="-3600000"/>
                <a:lumOff val="-2019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Rectangle"/>
            <p:cNvSpPr/>
            <p:nvPr/>
          </p:nvSpPr>
          <p:spPr>
            <a:xfrm>
              <a:off x="0" y="11860080"/>
              <a:ext cx="773775" cy="1860154"/>
            </a:xfrm>
            <a:prstGeom prst="rect">
              <a:avLst/>
            </a:prstGeom>
            <a:solidFill>
              <a:srgbClr val="9C3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" name="Rectangle"/>
            <p:cNvSpPr/>
            <p:nvPr/>
          </p:nvSpPr>
          <p:spPr>
            <a:xfrm>
              <a:off x="0" y="12132733"/>
              <a:ext cx="773775" cy="1587501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" name="Rectangle"/>
            <p:cNvSpPr/>
            <p:nvPr/>
          </p:nvSpPr>
          <p:spPr>
            <a:xfrm>
              <a:off x="0" y="0"/>
              <a:ext cx="773775" cy="1587501"/>
            </a:xfrm>
            <a:prstGeom prst="rect">
              <a:avLst/>
            </a:prstGeom>
            <a:solidFill>
              <a:schemeClr val="accent4">
                <a:hueOff val="-3600000"/>
                <a:lumOff val="-2019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2" name="ESA JWST Master Class, ESAC, Madrid Spain, 3-5 February 2020"/>
          <p:cNvSpPr txBox="1"/>
          <p:nvPr/>
        </p:nvSpPr>
        <p:spPr>
          <a:xfrm>
            <a:off x="1248833" y="12868721"/>
            <a:ext cx="763991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00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algn="l"/>
            <a:r>
              <a:rPr lang="en-US" dirty="0"/>
              <a:t>JWST MASTER CLASS MELBOURNE 2022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31348" y="12839700"/>
            <a:ext cx="565405" cy="6223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1248833" y="1964266"/>
            <a:ext cx="19309673" cy="9296401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125000"/>
              <a:buChar char="•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1pPr>
            <a:lvl2pPr marL="1270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125000"/>
              <a:buChar char="‣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2pPr>
            <a:lvl3pPr marL="1905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125000"/>
              <a:buChar char="-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3pPr>
            <a:lvl4pPr marL="2540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74000"/>
              <a:buChar char="★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4pPr>
            <a:lvl5pPr marL="3175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93000"/>
              <a:buChar char="❖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1248833" y="169333"/>
            <a:ext cx="19309673" cy="1587038"/>
          </a:xfrm>
          <a:prstGeom prst="rect">
            <a:avLst/>
          </a:prstGeom>
        </p:spPr>
        <p:txBody>
          <a:bodyPr/>
          <a:lstStyle>
            <a:lvl1pPr algn="l">
              <a:defRPr sz="8400">
                <a:solidFill>
                  <a:schemeClr val="accent1">
                    <a:lumOff val="-12591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JW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2183492" y="1995160"/>
            <a:ext cx="21017884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304288" y="1170433"/>
            <a:ext cx="20897088" cy="1250946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spc="30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Content Placeholder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79" y="541920"/>
            <a:ext cx="2435918" cy="2139696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2011679" y="2809274"/>
            <a:ext cx="21191222" cy="99383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450850" algn="l"/>
              </a:tabLst>
              <a:defRPr sz="4800">
                <a:solidFill>
                  <a:srgbClr val="002061"/>
                </a:solidFill>
                <a:latin typeface="+mj-lt"/>
              </a:defRPr>
            </a:lvl1pPr>
            <a:lvl2pPr marL="1371600" indent="-457200">
              <a:buFont typeface="Arial" charset="0"/>
              <a:buChar char="•"/>
              <a:defRPr sz="4000">
                <a:solidFill>
                  <a:srgbClr val="002061"/>
                </a:solidFill>
                <a:latin typeface="+mj-lt"/>
              </a:defRPr>
            </a:lvl2pPr>
            <a:lvl3pPr marL="2286000" indent="-457200">
              <a:buFont typeface="LucidaGrande" charset="0"/>
              <a:buChar char="-"/>
              <a:defRPr sz="3600">
                <a:solidFill>
                  <a:srgbClr val="002061"/>
                </a:solidFill>
                <a:latin typeface="+mj-lt"/>
              </a:defRPr>
            </a:lvl3pPr>
            <a:lvl4pPr marL="3200400" indent="-457200">
              <a:buSzPct val="90000"/>
              <a:buFont typeface="LucidaGrande" charset="0"/>
              <a:buChar char="▸"/>
              <a:defRPr sz="3200">
                <a:solidFill>
                  <a:srgbClr val="002061"/>
                </a:solidFill>
                <a:latin typeface="+mj-lt"/>
              </a:defRPr>
            </a:lvl4pPr>
            <a:lvl5pPr marL="4114800" indent="-457200">
              <a:buSzPct val="80000"/>
              <a:buFont typeface="LucidaGrande" charset="0"/>
              <a:buChar char="◆"/>
              <a:defRPr sz="32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6768" y="13241891"/>
            <a:ext cx="1965960" cy="26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7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23380700" y="1473200"/>
            <a:ext cx="1270000" cy="9996885"/>
          </a:xfrm>
          <a:prstGeom prst="rect">
            <a:avLst/>
          </a:prstGeom>
          <a:solidFill>
            <a:srgbClr val="DDDEE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jwst_20170515.jpg" descr="jwst_2017051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78000" y="-1625599"/>
            <a:ext cx="24396067" cy="1827265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"/>
          <p:cNvSpPr/>
          <p:nvPr/>
        </p:nvSpPr>
        <p:spPr>
          <a:xfrm>
            <a:off x="-1224" y="652726"/>
            <a:ext cx="24386448" cy="13716001"/>
          </a:xfrm>
          <a:prstGeom prst="rect">
            <a:avLst/>
          </a:prstGeom>
          <a:solidFill>
            <a:srgbClr val="333333">
              <a:alpha val="8345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1778000" y="4888309"/>
            <a:ext cx="20828000" cy="269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Rectangle"/>
          <p:cNvSpPr/>
          <p:nvPr/>
        </p:nvSpPr>
        <p:spPr>
          <a:xfrm>
            <a:off x="-8467" y="11309217"/>
            <a:ext cx="24400934" cy="2406783"/>
          </a:xfrm>
          <a:prstGeom prst="rect">
            <a:avLst/>
          </a:prstGeom>
          <a:solidFill>
            <a:srgbClr val="9B364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Rectangle"/>
          <p:cNvSpPr/>
          <p:nvPr/>
        </p:nvSpPr>
        <p:spPr>
          <a:xfrm>
            <a:off x="-8467" y="11855846"/>
            <a:ext cx="24400934" cy="1860154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Rectangle"/>
          <p:cNvSpPr/>
          <p:nvPr/>
        </p:nvSpPr>
        <p:spPr>
          <a:xfrm>
            <a:off x="-8467" y="12128500"/>
            <a:ext cx="24400934" cy="1587500"/>
          </a:xfrm>
          <a:prstGeom prst="rect">
            <a:avLst/>
          </a:prstGeom>
          <a:solidFill>
            <a:schemeClr val="accent2">
              <a:lumOff val="1063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Rectangle"/>
          <p:cNvSpPr/>
          <p:nvPr/>
        </p:nvSpPr>
        <p:spPr>
          <a:xfrm>
            <a:off x="-8467" y="-4234"/>
            <a:ext cx="24400934" cy="15875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Body Level One…"/>
          <p:cNvSpPr txBox="1">
            <a:spLocks noGrp="1"/>
          </p:cNvSpPr>
          <p:nvPr>
            <p:ph type="body" idx="1"/>
          </p:nvPr>
        </p:nvSpPr>
        <p:spPr>
          <a:xfrm>
            <a:off x="524933" y="7959592"/>
            <a:ext cx="20636013" cy="2810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solidFill>
                  <a:schemeClr val="accent5">
                    <a:hueOff val="-8881752"/>
                    <a:lumOff val="-12984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ransition spd="med"/>
  <p:hf hdr="0" ftr="0" dt="0"/>
  <p:txStyles>
    <p:title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1pPr>
      <a:lvl2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2pPr>
      <a:lvl3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3pPr>
      <a:lvl4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4pPr>
      <a:lvl5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5pPr>
      <a:lvl6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6pPr>
      <a:lvl7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7pPr>
      <a:lvl8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8pPr>
      <a:lvl9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9pPr>
    </p:titleStyle>
    <p:bodyStyle>
      <a:lvl1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1pPr>
      <a:lvl2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2pPr>
      <a:lvl3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3pPr>
      <a:lvl4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4pPr>
      <a:lvl5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5pPr>
      <a:lvl6pPr marL="0" marR="0" indent="3556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6pPr>
      <a:lvl7pPr marL="0" marR="0" indent="7112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7pPr>
      <a:lvl8pPr marL="0" marR="0" indent="10668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8pPr>
      <a:lvl9pPr marL="0" marR="0" indent="14224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9pPr>
    </p:bodyStyle>
    <p:other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wst-docs.stsci.edu/x/8zha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jwst-docs.stsci.edu/x/-DhaB" TargetMode="External"/><Relationship Id="rId4" Type="http://schemas.openxmlformats.org/officeDocument/2006/relationships/hyperlink" Target="https://jwst-docs.stsci.edu/x/9zha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wst-docs.stsci.edu/x/iURa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s://jwst-docs.stsci.edu/x/MEVaB" TargetMode="External"/><Relationship Id="rId4" Type="http://schemas.openxmlformats.org/officeDocument/2006/relationships/hyperlink" Target="https://jwst-docs.stsci.edu/jwst-observatory-functionality/jwst-background-model/background-variabil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Colin Jacobs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3585" y="12640121"/>
            <a:ext cx="7639912" cy="564257"/>
          </a:xfrm>
        </p:spPr>
        <p:txBody>
          <a:bodyPr/>
          <a:lstStyle/>
          <a:p>
            <a:r>
              <a:rPr lang="en-US" dirty="0"/>
              <a:t>JWST MASTER CLASS MELBOURNE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</a:t>
            </a:fld>
            <a:endParaRPr lang="uk-UA"/>
          </a:p>
        </p:txBody>
      </p:sp>
      <p:sp>
        <p:nvSpPr>
          <p:cNvPr id="6" name="Title"/>
          <p:cNvSpPr txBox="1">
            <a:spLocks noGrp="1"/>
          </p:cNvSpPr>
          <p:nvPr>
            <p:ph type="title"/>
          </p:nvPr>
        </p:nvSpPr>
        <p:spPr>
          <a:xfrm>
            <a:off x="524933" y="4922175"/>
            <a:ext cx="15620108" cy="269359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Ancillary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45189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10</a:t>
            </a:fld>
            <a:endParaRPr lang="uk-UA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48833" y="1964266"/>
            <a:ext cx="20406835" cy="1074812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General Target Visibility Tool (GTVT)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Shows visibility and position angle as a function of time for all science instruments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Simple PYTHON command line tool available in </a:t>
            </a:r>
            <a:r>
              <a:rPr lang="en-US" b="1" dirty="0" err="1"/>
              <a:t>AstroConda</a:t>
            </a:r>
            <a:endParaRPr lang="en-US" b="1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Output (plots and/or tables) can be saved to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Moving Target Visibility Tool (MTVT)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A variant on the GTVT for moving target support.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Coronagraphic</a:t>
            </a:r>
            <a:r>
              <a:rPr lang="en-US" b="1" dirty="0"/>
              <a:t> Visibility Tool (CVT)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A GUI-driven visibility tool with added functionality for </a:t>
            </a:r>
            <a:r>
              <a:rPr lang="en-US" b="1" dirty="0" err="1"/>
              <a:t>coronagraphy</a:t>
            </a:r>
            <a:endParaRPr lang="en-US" b="1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Focused on MIRI and </a:t>
            </a:r>
            <a:r>
              <a:rPr lang="en-US" b="1" dirty="0" err="1"/>
              <a:t>NIRCam</a:t>
            </a:r>
            <a:r>
              <a:rPr lang="en-US" b="1" dirty="0"/>
              <a:t> </a:t>
            </a:r>
            <a:r>
              <a:rPr lang="en-US" b="1" dirty="0" err="1"/>
              <a:t>coronagraphic</a:t>
            </a:r>
            <a:r>
              <a:rPr lang="en-US" b="1" dirty="0"/>
              <a:t> modes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Tools provide </a:t>
            </a:r>
            <a:r>
              <a:rPr lang="en-US" b="1" i="1" dirty="0"/>
              <a:t>ecliptic coordinates </a:t>
            </a:r>
            <a:r>
              <a:rPr lang="en-US" b="1" dirty="0"/>
              <a:t>of each target for reference</a:t>
            </a:r>
          </a:p>
          <a:p>
            <a:r>
              <a:rPr lang="en-US" sz="3500" b="1" dirty="0" err="1"/>
              <a:t>JDox</a:t>
            </a:r>
            <a:r>
              <a:rPr lang="en-US" sz="3500" b="1" dirty="0"/>
              <a:t>:</a:t>
            </a:r>
          </a:p>
          <a:p>
            <a:pPr lvl="1"/>
            <a:r>
              <a:rPr lang="en-US" sz="3500" b="1" dirty="0">
                <a:hlinkClick r:id="rId3"/>
              </a:rPr>
              <a:t>General Target Visibility Tool Help</a:t>
            </a:r>
            <a:endParaRPr lang="en-US" sz="3500" b="1" dirty="0"/>
          </a:p>
          <a:p>
            <a:pPr lvl="1"/>
            <a:r>
              <a:rPr lang="en-US" sz="3500" b="1" dirty="0">
                <a:hlinkClick r:id="rId4"/>
              </a:rPr>
              <a:t>Moving Target Visibility Tool Help</a:t>
            </a:r>
            <a:endParaRPr lang="en-US" sz="3500" b="1" dirty="0"/>
          </a:p>
          <a:p>
            <a:pPr lvl="1"/>
            <a:r>
              <a:rPr lang="en-US" sz="3500" b="1" dirty="0">
                <a:hlinkClick r:id="rId5"/>
              </a:rPr>
              <a:t>Coronagraphic Visibility Tool Help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The JWST Visibility Toolset</a:t>
            </a:r>
          </a:p>
        </p:txBody>
      </p:sp>
    </p:spTree>
    <p:extLst>
      <p:ext uri="{BB962C8B-B14F-4D97-AF65-F5344CB8AC3E}">
        <p14:creationId xmlns:p14="http://schemas.microsoft.com/office/powerpoint/2010/main" val="3713054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11</a:t>
            </a:fld>
            <a:endParaRPr lang="uk-UA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48833" y="1964267"/>
            <a:ext cx="19309673" cy="3343713"/>
          </a:xfrm>
        </p:spPr>
        <p:txBody>
          <a:bodyPr>
            <a:normAutofit/>
          </a:bodyPr>
          <a:lstStyle/>
          <a:p>
            <a:pPr marL="0" indent="0">
              <a:buFont typeface="Arial"/>
              <a:buNone/>
            </a:pPr>
            <a:r>
              <a:rPr lang="en-US" sz="3200" dirty="0" err="1">
                <a:latin typeface="American Typewriter"/>
                <a:cs typeface="American Typewriter"/>
              </a:rPr>
              <a:t>jwst_gtvt</a:t>
            </a:r>
            <a:r>
              <a:rPr lang="en-US" sz="3200" dirty="0">
                <a:latin typeface="American Typewriter"/>
                <a:cs typeface="American Typewriter"/>
              </a:rPr>
              <a:t> 325.678 43.586 --name "SS </a:t>
            </a:r>
            <a:r>
              <a:rPr lang="en-US" sz="3200" dirty="0" err="1">
                <a:latin typeface="American Typewriter"/>
                <a:cs typeface="American Typewriter"/>
              </a:rPr>
              <a:t>Cyg</a:t>
            </a:r>
            <a:r>
              <a:rPr lang="en-US" sz="3200" dirty="0">
                <a:latin typeface="American Typewriter"/>
                <a:cs typeface="American Typewriter"/>
              </a:rPr>
              <a:t>"</a:t>
            </a:r>
          </a:p>
          <a:p>
            <a:pPr marL="0" indent="0">
              <a:buFont typeface="Arial"/>
              <a:buNone/>
            </a:pPr>
            <a:r>
              <a:rPr lang="en-US" sz="3200" dirty="0"/>
              <a:t>(Runs and opens an interactive plot window for all five SIs on the screen.  No save file produced.  Close plot window to exit program.)</a:t>
            </a:r>
          </a:p>
          <a:p>
            <a:pPr marL="0" indent="0">
              <a:buFont typeface="Arial"/>
              <a:buNone/>
            </a:pPr>
            <a:r>
              <a:rPr lang="en-US" sz="3200" dirty="0" err="1">
                <a:latin typeface="American Typewriter"/>
                <a:cs typeface="American Typewriter"/>
              </a:rPr>
              <a:t>jwst_gtvt</a:t>
            </a:r>
            <a:r>
              <a:rPr lang="en-US" sz="3200" dirty="0">
                <a:latin typeface="American Typewriter"/>
                <a:cs typeface="American Typewriter"/>
              </a:rPr>
              <a:t> 325.678 43.586 --name "SS </a:t>
            </a:r>
            <a:r>
              <a:rPr lang="en-US" sz="3200" dirty="0" err="1">
                <a:latin typeface="American Typewriter"/>
                <a:cs typeface="American Typewriter"/>
              </a:rPr>
              <a:t>Cyg</a:t>
            </a:r>
            <a:r>
              <a:rPr lang="en-US" sz="3200" dirty="0">
                <a:latin typeface="American Typewriter"/>
                <a:cs typeface="American Typewriter"/>
              </a:rPr>
              <a:t>" --</a:t>
            </a:r>
            <a:r>
              <a:rPr lang="en-US" sz="3200" dirty="0" err="1">
                <a:latin typeface="American Typewriter"/>
                <a:cs typeface="American Typewriter"/>
              </a:rPr>
              <a:t>save_plot</a:t>
            </a:r>
            <a:r>
              <a:rPr lang="en-US" sz="3200" dirty="0">
                <a:latin typeface="American Typewriter"/>
                <a:cs typeface="American Typewriter"/>
              </a:rPr>
              <a:t> </a:t>
            </a:r>
            <a:r>
              <a:rPr lang="en-US" sz="3200" dirty="0" err="1">
                <a:latin typeface="American Typewriter"/>
                <a:cs typeface="American Typewriter"/>
              </a:rPr>
              <a:t>SSCyg_all.png</a:t>
            </a:r>
            <a:endParaRPr lang="en-US" sz="3200" dirty="0">
              <a:latin typeface="American Typewriter"/>
              <a:cs typeface="American Typewriter"/>
            </a:endParaRPr>
          </a:p>
          <a:p>
            <a:pPr marL="0" indent="0">
              <a:buFont typeface="Arial"/>
              <a:buNone/>
            </a:pPr>
            <a:r>
              <a:rPr lang="en-US" sz="3200" dirty="0"/>
              <a:t>(Just saves plot file, does not open interactive plot window.)</a:t>
            </a:r>
          </a:p>
          <a:p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GTVT command line examples --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0B273-06E1-2747-87F9-995C89605555}"/>
              </a:ext>
            </a:extLst>
          </p:cNvPr>
          <p:cNvSpPr txBox="1"/>
          <p:nvPr/>
        </p:nvSpPr>
        <p:spPr>
          <a:xfrm>
            <a:off x="18010599" y="7523016"/>
            <a:ext cx="59199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Plot on screen is interactive; you can pan and zoom as needed to see details.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91" y="4808594"/>
            <a:ext cx="15143461" cy="86534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644" y="5160080"/>
            <a:ext cx="9599960" cy="753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143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8238"/>
          <a:stretch/>
        </p:blipFill>
        <p:spPr>
          <a:xfrm>
            <a:off x="883920" y="2770156"/>
            <a:ext cx="20759774" cy="908656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12</a:t>
            </a:fld>
            <a:endParaRPr lang="uk-UA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GTVT command line examples -- output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7278745-0C57-204A-AC3A-750422DA7544}"/>
              </a:ext>
            </a:extLst>
          </p:cNvPr>
          <p:cNvSpPr txBox="1">
            <a:spLocks/>
          </p:cNvSpPr>
          <p:nvPr/>
        </p:nvSpPr>
        <p:spPr>
          <a:xfrm>
            <a:off x="1645920" y="1878291"/>
            <a:ext cx="21275040" cy="1130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dirty="0" err="1">
                <a:latin typeface="American Typewriter" charset="0"/>
                <a:ea typeface="American Typewriter" charset="0"/>
                <a:cs typeface="American Typewriter" charset="0"/>
              </a:rPr>
              <a:t>jwst_gtvt</a:t>
            </a:r>
            <a:r>
              <a:rPr lang="en-US" sz="3200" dirty="0">
                <a:latin typeface="American Typewriter" charset="0"/>
                <a:ea typeface="American Typewriter" charset="0"/>
                <a:cs typeface="American Typewriter" charset="0"/>
              </a:rPr>
              <a:t> 325.678 43.586 --name "SS </a:t>
            </a:r>
            <a:r>
              <a:rPr lang="en-US" sz="3200" dirty="0" err="1">
                <a:latin typeface="American Typewriter" charset="0"/>
                <a:ea typeface="American Typewriter" charset="0"/>
                <a:cs typeface="American Typewriter" charset="0"/>
              </a:rPr>
              <a:t>Cyg</a:t>
            </a:r>
            <a:r>
              <a:rPr lang="en-US" sz="3200" dirty="0">
                <a:latin typeface="American Typewriter" charset="0"/>
                <a:ea typeface="American Typewriter" charset="0"/>
                <a:cs typeface="American Typewriter" charset="0"/>
              </a:rPr>
              <a:t>" --</a:t>
            </a:r>
            <a:r>
              <a:rPr lang="en-US" sz="3200" dirty="0" err="1">
                <a:latin typeface="American Typewriter" charset="0"/>
                <a:ea typeface="American Typewriter" charset="0"/>
                <a:cs typeface="American Typewriter" charset="0"/>
              </a:rPr>
              <a:t>save_plot</a:t>
            </a:r>
            <a:r>
              <a:rPr lang="en-US" sz="32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3200" dirty="0" err="1">
                <a:latin typeface="American Typewriter" charset="0"/>
                <a:ea typeface="American Typewriter" charset="0"/>
                <a:cs typeface="American Typewriter" charset="0"/>
              </a:rPr>
              <a:t>SSCyg_all.png</a:t>
            </a:r>
            <a:r>
              <a:rPr lang="en-US" sz="3200" dirty="0">
                <a:latin typeface="American Typewriter" charset="0"/>
                <a:ea typeface="American Typewriter" charset="0"/>
                <a:cs typeface="American Typewriter" charset="0"/>
              </a:rPr>
              <a:t> --</a:t>
            </a:r>
            <a:r>
              <a:rPr lang="en-US" sz="3200" dirty="0" err="1">
                <a:latin typeface="American Typewriter" charset="0"/>
                <a:ea typeface="American Typewriter" charset="0"/>
                <a:cs typeface="American Typewriter" charset="0"/>
              </a:rPr>
              <a:t>save_table</a:t>
            </a:r>
            <a:r>
              <a:rPr lang="en-US" sz="3200" dirty="0">
                <a:latin typeface="American Typewriter" charset="0"/>
                <a:ea typeface="American Typewriter" charset="0"/>
                <a:cs typeface="American Typewriter" charset="0"/>
              </a:rPr>
              <a:t> SSCyg1.dat</a:t>
            </a:r>
          </a:p>
          <a:p>
            <a:pPr marL="0" indent="0">
              <a:buFont typeface="Arial"/>
              <a:buNone/>
            </a:pPr>
            <a:r>
              <a:rPr lang="en-US" sz="3200" b="1" dirty="0"/>
              <a:t>(Saves both outputs to the files specified; no interactive.)  Here is what the top of the Table looks like:</a:t>
            </a:r>
          </a:p>
          <a:p>
            <a:pPr marL="0" indent="0">
              <a:buFont typeface="Arial"/>
              <a:buNone/>
            </a:pPr>
            <a:endParaRPr lang="en-US" sz="3200" b="1" dirty="0"/>
          </a:p>
          <a:p>
            <a:pPr marL="0" indent="0">
              <a:buFont typeface="Arial"/>
              <a:buNone/>
            </a:pPr>
            <a:r>
              <a:rPr lang="en-US" sz="3200" b="1" dirty="0"/>
              <a:t>         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236720" y="3039108"/>
            <a:ext cx="13370496" cy="1733454"/>
            <a:chOff x="5212080" y="3069588"/>
            <a:chExt cx="13370496" cy="173345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53E58CF-D634-4442-A6D8-65C3CAA76745}"/>
                </a:ext>
              </a:extLst>
            </p:cNvPr>
            <p:cNvSpPr/>
            <p:nvPr/>
          </p:nvSpPr>
          <p:spPr bwMode="auto">
            <a:xfrm>
              <a:off x="5212080" y="3069588"/>
              <a:ext cx="2320290" cy="1733454"/>
            </a:xfrm>
            <a:prstGeom prst="ellipse">
              <a:avLst/>
            </a:prstGeom>
            <a:solidFill>
              <a:schemeClr val="bg1">
                <a:lumMod val="50000"/>
                <a:alpha val="46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7075E5-F823-4940-A70A-AAA6EBCB8132}"/>
                </a:ext>
              </a:extLst>
            </p:cNvPr>
            <p:cNvSpPr txBox="1"/>
            <p:nvPr/>
          </p:nvSpPr>
          <p:spPr>
            <a:xfrm>
              <a:off x="7990417" y="3733302"/>
              <a:ext cx="105921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Ecliptic latitude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48833" y="4203300"/>
            <a:ext cx="24141854" cy="3843420"/>
            <a:chOff x="1248833" y="4203300"/>
            <a:chExt cx="24141854" cy="3843420"/>
          </a:xfrm>
        </p:grpSpPr>
        <p:sp>
          <p:nvSpPr>
            <p:cNvPr id="8" name="Rectangle 7"/>
            <p:cNvSpPr/>
            <p:nvPr/>
          </p:nvSpPr>
          <p:spPr>
            <a:xfrm>
              <a:off x="1248833" y="4876800"/>
              <a:ext cx="18136447" cy="3169920"/>
            </a:xfrm>
            <a:prstGeom prst="rect">
              <a:avLst/>
            </a:prstGeom>
            <a:solidFill>
              <a:schemeClr val="bg1">
                <a:lumMod val="50000"/>
                <a:alpha val="41000"/>
              </a:schemeClr>
            </a:solidFill>
            <a:ln w="127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7075E5-F823-4940-A70A-AAA6EBCB8132}"/>
                </a:ext>
              </a:extLst>
            </p:cNvPr>
            <p:cNvSpPr txBox="1"/>
            <p:nvPr/>
          </p:nvSpPr>
          <p:spPr>
            <a:xfrm>
              <a:off x="14798528" y="4203300"/>
              <a:ext cx="105921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Summary of overall visibility windows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48833" y="9066918"/>
            <a:ext cx="22131021" cy="4511806"/>
            <a:chOff x="1248833" y="9066918"/>
            <a:chExt cx="22131021" cy="45118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7075E5-F823-4940-A70A-AAA6EBCB8132}"/>
                </a:ext>
              </a:extLst>
            </p:cNvPr>
            <p:cNvSpPr txBox="1"/>
            <p:nvPr/>
          </p:nvSpPr>
          <p:spPr>
            <a:xfrm>
              <a:off x="12787695" y="12255285"/>
              <a:ext cx="105921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Long list of available PAs for each day and instrument mode.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248833" y="9066918"/>
              <a:ext cx="20239567" cy="3169920"/>
            </a:xfrm>
            <a:prstGeom prst="rect">
              <a:avLst/>
            </a:prstGeom>
            <a:solidFill>
              <a:schemeClr val="bg1">
                <a:lumMod val="50000"/>
                <a:alpha val="41000"/>
              </a:schemeClr>
            </a:solidFill>
            <a:ln w="127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53804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</a:t>
            </a:fld>
            <a:endParaRPr lang="uk-UA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48833" y="2345266"/>
            <a:ext cx="17420167" cy="9296401"/>
          </a:xfrm>
        </p:spPr>
        <p:txBody>
          <a:bodyPr/>
          <a:lstStyle/>
          <a:p>
            <a:r>
              <a:rPr lang="en-US" dirty="0"/>
              <a:t>Installed as part of the GTVT</a:t>
            </a:r>
          </a:p>
          <a:p>
            <a:r>
              <a:rPr lang="en-US" dirty="0"/>
              <a:t>Output plots and tables very similar to GTVT</a:t>
            </a:r>
          </a:p>
          <a:p>
            <a:r>
              <a:rPr lang="en-US" dirty="0"/>
              <a:t>Used primarily for solar system objects (planets, asteroids, comets, etc.)</a:t>
            </a:r>
          </a:p>
          <a:p>
            <a:r>
              <a:rPr lang="en-US" dirty="0"/>
              <a:t>Instead of target coordinates, MTVT uses target names/designations (from JPL/Horizons database) </a:t>
            </a:r>
          </a:p>
          <a:p>
            <a:r>
              <a:rPr lang="en-US" dirty="0"/>
              <a:t>Examples: 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>
                <a:latin typeface="American Typewriter" charset="0"/>
                <a:ea typeface="American Typewriter" charset="0"/>
                <a:cs typeface="American Typewriter" charset="0"/>
              </a:rPr>
              <a:t>jwst_mtvt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 Ceres  			</a:t>
            </a:r>
            <a:r>
              <a:rPr lang="en-US" dirty="0">
                <a:ea typeface="American Typewriter" charset="0"/>
                <a:cs typeface="American Typewriter" charset="0"/>
              </a:rPr>
              <a:t>(for asteroid/dwarf planet Ceres)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b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 	</a:t>
            </a:r>
            <a:r>
              <a:rPr lang="en-US" dirty="0" err="1">
                <a:latin typeface="American Typewriter" charset="0"/>
                <a:ea typeface="American Typewriter" charset="0"/>
                <a:cs typeface="American Typewriter" charset="0"/>
              </a:rPr>
              <a:t>jwst_mtvt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 4					</a:t>
            </a:r>
            <a:r>
              <a:rPr lang="en-US" dirty="0">
                <a:ea typeface="American Typewriter" charset="0"/>
                <a:cs typeface="American Typewriter" charset="0"/>
              </a:rPr>
              <a:t>(for Mars barycenter)</a:t>
            </a:r>
            <a:b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	</a:t>
            </a:r>
            <a:r>
              <a:rPr lang="en-US" dirty="0" err="1">
                <a:latin typeface="American Typewriter" charset="0"/>
                <a:ea typeface="American Typewriter" charset="0"/>
                <a:cs typeface="American Typewriter" charset="0"/>
              </a:rPr>
              <a:t>jwst_mtvt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 4 –</a:t>
            </a:r>
            <a:r>
              <a:rPr lang="en-US" dirty="0" err="1">
                <a:latin typeface="American Typewriter" charset="0"/>
                <a:ea typeface="American Typewriter" charset="0"/>
                <a:cs typeface="American Typewriter" charset="0"/>
              </a:rPr>
              <a:t>smallbody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 	</a:t>
            </a:r>
            <a:r>
              <a:rPr lang="en-US" dirty="0">
                <a:ea typeface="American Typewriter" charset="0"/>
                <a:cs typeface="American Typewriter" charset="0"/>
              </a:rPr>
              <a:t>(for asteroid 4, a.k.a. Vesta)</a:t>
            </a:r>
          </a:p>
          <a:p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The Moving Target Visibility Tool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600" y="3822700"/>
            <a:ext cx="4070350" cy="9543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45821" y="3272273"/>
            <a:ext cx="4732065" cy="6617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rPr>
              <a:t>Horizons Planet designations</a:t>
            </a:r>
          </a:p>
        </p:txBody>
      </p:sp>
    </p:spTree>
    <p:extLst>
      <p:ext uri="{BB962C8B-B14F-4D97-AF65-F5344CB8AC3E}">
        <p14:creationId xmlns:p14="http://schemas.microsoft.com/office/powerpoint/2010/main" val="76595643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14</a:t>
            </a:fld>
            <a:endParaRPr lang="uk-UA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CVT – when (not) to observe planets/companions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36295" y="1663680"/>
            <a:ext cx="19021233" cy="45653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sym typeface="Avenir Book"/>
              </a:rPr>
              <a:t>The 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sym typeface="Avenir Book"/>
              </a:rPr>
              <a:t>Coronagraphic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sym typeface="Avenir Book"/>
              </a:rPr>
              <a:t> Visibility Tool is a GUI-driven App that serves</a:t>
            </a: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sym typeface="Avenir Book"/>
              </a:rPr>
              <a:t> to visualize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sym typeface="Avenir Book"/>
              </a:rPr>
              <a:t>which PA values (i.e. observation dates) are suitable for </a:t>
            </a:r>
            <a:r>
              <a:rPr kumimoji="0" lang="en-US" sz="4000" b="0" i="0" u="none" strike="noStrike" cap="none" spc="0" normalizeH="0" dirty="0" err="1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sym typeface="Avenir Book"/>
              </a:rPr>
              <a:t>coronagraphic</a:t>
            </a: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sym typeface="Avenir Book"/>
              </a:rPr>
              <a:t>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sym typeface="Avenir Book"/>
              </a:rPr>
              <a:t>observations of companion sources (e.g. exoplanets).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aseline="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sym typeface="Avenir Book"/>
              </a:rPr>
              <a:t>The issue being addressed is that each coronagraph has certain ‘exclusion’ regions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sym typeface="Avenir Book"/>
              </a:rPr>
              <a:t>that should be avoided for the companion: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accent4">
                  <a:hueOff val="-3600000"/>
                  <a:lumOff val="-20194"/>
                </a:schemeClr>
              </a:solidFill>
              <a:effectLst/>
              <a:uFillTx/>
              <a:sym typeface="Avenir Book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56" y="6828156"/>
            <a:ext cx="6159500" cy="5892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238" y="6828156"/>
            <a:ext cx="5816600" cy="5918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019" y="6828156"/>
            <a:ext cx="5956300" cy="5842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28156"/>
            <a:ext cx="61087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842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15</a:t>
            </a:fld>
            <a:endParaRPr lang="uk-UA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The CVT Graphical User Interface</a:t>
            </a:r>
          </a:p>
        </p:txBody>
      </p:sp>
      <p:pic>
        <p:nvPicPr>
          <p:cNvPr id="4" name="Picture 3" descr="CVT3.tiff">
            <a:extLst>
              <a:ext uri="{FF2B5EF4-FFF2-40B4-BE49-F238E27FC236}">
                <a16:creationId xmlns:a16="http://schemas.microsoft.com/office/drawing/2014/main" id="{48878125-20D8-914E-B0F7-59FFECA2F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404" y="2338449"/>
            <a:ext cx="20125802" cy="103428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5BC8D-9EE4-754F-902E-5BB559820CAD}"/>
              </a:ext>
            </a:extLst>
          </p:cNvPr>
          <p:cNvSpPr txBox="1"/>
          <p:nvPr/>
        </p:nvSpPr>
        <p:spPr>
          <a:xfrm>
            <a:off x="755511" y="2741005"/>
            <a:ext cx="3455542" cy="8120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Notes: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- both panels have been enlarged to show the details.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- a single companion has been added.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- clicking on either plot highlights the point in the other plot.</a:t>
            </a:r>
          </a:p>
        </p:txBody>
      </p:sp>
    </p:spTree>
    <p:extLst>
      <p:ext uri="{BB962C8B-B14F-4D97-AF65-F5344CB8AC3E}">
        <p14:creationId xmlns:p14="http://schemas.microsoft.com/office/powerpoint/2010/main" val="72224681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>
                <a:solidFill>
                  <a:schemeClr val="accent2">
                    <a:hueOff val="117482"/>
                    <a:satOff val="19585"/>
                    <a:lumOff val="29146"/>
                  </a:schemeClr>
                </a:solidFill>
              </a:defRPr>
            </a:pPr>
            <a:r>
              <a:rPr lang="en-US" dirty="0"/>
              <a:t>Estimating the Background Emission in JWST Exposures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98146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17</a:t>
            </a:fld>
            <a:endParaRPr lang="uk-UA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48833" y="2160661"/>
            <a:ext cx="9654836" cy="10477310"/>
          </a:xfrm>
        </p:spPr>
        <p:txBody>
          <a:bodyPr>
            <a:noAutofit/>
          </a:bodyPr>
          <a:lstStyle/>
          <a:p>
            <a:r>
              <a:rPr lang="en-US" sz="4000" dirty="0"/>
              <a:t>There are various sources of unwanted ‘background’ light that affect JWST observations:</a:t>
            </a:r>
          </a:p>
          <a:p>
            <a:r>
              <a:rPr lang="en-US" sz="4000" dirty="0"/>
              <a:t>For some observing modes, this background light becomes the dominant noise source, i.e. the limiting factor for sensitivity</a:t>
            </a:r>
          </a:p>
          <a:p>
            <a:r>
              <a:rPr lang="en-US" sz="4000" dirty="0"/>
              <a:t>In those cases, one should try to minimize the sky background</a:t>
            </a:r>
          </a:p>
          <a:p>
            <a:r>
              <a:rPr lang="en-US" sz="4000" dirty="0"/>
              <a:t>APT allows the use of a ‘special requirement’ that will limit scheduling to low background periods.</a:t>
            </a:r>
          </a:p>
          <a:p>
            <a:r>
              <a:rPr lang="en-US" sz="4000" dirty="0"/>
              <a:t>For a more pro-active analysis, </a:t>
            </a:r>
            <a:r>
              <a:rPr lang="en-US" sz="4000" dirty="0" err="1"/>
              <a:t>STScI</a:t>
            </a:r>
            <a:r>
              <a:rPr lang="en-US" sz="4000" dirty="0"/>
              <a:t> offers the JWST Background Tool (JBT).</a:t>
            </a:r>
          </a:p>
          <a:p>
            <a:endParaRPr lang="en-US" sz="4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The JWST Infrared 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3" r="8112"/>
          <a:stretch/>
        </p:blipFill>
        <p:spPr>
          <a:xfrm>
            <a:off x="11576206" y="3244408"/>
            <a:ext cx="12624914" cy="959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6730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18</a:t>
            </a:fld>
            <a:endParaRPr lang="uk-UA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48832" y="2396486"/>
            <a:ext cx="21707420" cy="7636934"/>
          </a:xfrm>
        </p:spPr>
        <p:txBody>
          <a:bodyPr>
            <a:noAutofit/>
          </a:bodyPr>
          <a:lstStyle/>
          <a:p>
            <a:r>
              <a:rPr lang="en-US" sz="4000" dirty="0"/>
              <a:t>Relevant for all science cases that are background-limited (e.g. imaging of </a:t>
            </a:r>
            <a:br>
              <a:rPr lang="en-US" sz="4000" dirty="0"/>
            </a:br>
            <a:r>
              <a:rPr lang="en-US" sz="4000" dirty="0"/>
              <a:t>faint high-z galaxies)</a:t>
            </a:r>
          </a:p>
          <a:p>
            <a:r>
              <a:rPr lang="en-US" sz="4000" dirty="0"/>
              <a:t>Simple PYTHON command line tool available in </a:t>
            </a:r>
            <a:r>
              <a:rPr lang="en-US" sz="4000" dirty="0" err="1"/>
              <a:t>AstroConda</a:t>
            </a:r>
            <a:endParaRPr lang="en-US" sz="4000" dirty="0"/>
          </a:p>
          <a:p>
            <a:r>
              <a:rPr lang="en-US" sz="4000" dirty="0"/>
              <a:t>Example: </a:t>
            </a:r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jwst_backgrounds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--day 268 --thresh 1.1 --</a:t>
            </a:r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showsubbkgs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53.1625 -27.7914 4.4 </a:t>
            </a:r>
            <a:endParaRPr lang="en-US" sz="3200" dirty="0"/>
          </a:p>
          <a:p>
            <a:r>
              <a:rPr lang="en-US" sz="4000" dirty="0"/>
              <a:t>For a given target (RA, Dec in </a:t>
            </a:r>
            <a:r>
              <a:rPr lang="en-US" sz="4000" dirty="0" err="1"/>
              <a:t>degs</a:t>
            </a:r>
            <a:r>
              <a:rPr lang="en-US" sz="4000" dirty="0"/>
              <a:t>) and wavelength (in </a:t>
            </a:r>
            <a:r>
              <a:rPr lang="en-US" sz="4000" dirty="0"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sz="4000" dirty="0"/>
              <a:t>m), the JBT will:</a:t>
            </a:r>
          </a:p>
          <a:p>
            <a:pPr lvl="1"/>
            <a:r>
              <a:rPr lang="en-US" sz="4000" dirty="0"/>
              <a:t>plot the spectrum of all background components vs. calendar day (see previous slide)</a:t>
            </a:r>
          </a:p>
          <a:p>
            <a:pPr lvl="1"/>
            <a:r>
              <a:rPr lang="en-US" sz="4000" dirty="0"/>
              <a:t>visualize the number of days that the target is observable (at a specified wavelength) below a selectable background threshold (typically within 10% of the minimum level). These plots are a.k.a. ‘bathtub’ curves (see next slide).</a:t>
            </a:r>
          </a:p>
          <a:p>
            <a:pPr lvl="1"/>
            <a:r>
              <a:rPr lang="en-US" sz="4000" dirty="0"/>
              <a:t>write the ASCII data for the background spectrum and bathtub curves to file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The JWST Background Tool</a:t>
            </a:r>
          </a:p>
        </p:txBody>
      </p:sp>
    </p:spTree>
    <p:extLst>
      <p:ext uri="{BB962C8B-B14F-4D97-AF65-F5344CB8AC3E}">
        <p14:creationId xmlns:p14="http://schemas.microsoft.com/office/powerpoint/2010/main" val="207113751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19</a:t>
            </a:fld>
            <a:endParaRPr lang="uk-UA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JWST Background Tool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248833" y="1900510"/>
            <a:ext cx="19309673" cy="677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63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‣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-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74000"/>
              <a:buFontTx/>
              <a:buChar char="★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93000"/>
              <a:buFontTx/>
              <a:buChar char="❖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5pPr>
            <a:lvl6pPr marL="0" marR="0" indent="355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6pPr>
            <a:lvl7pPr marL="0" marR="0" indent="711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7pPr>
            <a:lvl8pPr marL="0" marR="0" indent="1066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8pPr>
            <a:lvl9pPr marL="0" marR="0" indent="1422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9pPr>
          </a:lstStyle>
          <a:p>
            <a:pPr hangingPunct="1"/>
            <a:r>
              <a:rPr lang="en-US" sz="4000" dirty="0"/>
              <a:t>Example ‘Bathtub </a:t>
            </a:r>
            <a:r>
              <a:rPr lang="en-US" sz="4000"/>
              <a:t>curve’:</a:t>
            </a:r>
            <a:endParaRPr lang="en-US" sz="4000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327339" y="11151449"/>
            <a:ext cx="21044981" cy="2166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63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‣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125000"/>
              <a:buFontTx/>
              <a:buChar char="-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74000"/>
              <a:buFontTx/>
              <a:buChar char="★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Off val="-12591"/>
                </a:schemeClr>
              </a:buClr>
              <a:buSzPct val="93000"/>
              <a:buFontTx/>
              <a:buChar char="❖"/>
              <a:tabLst/>
              <a:defRPr sz="4800" b="0" i="0" u="none" strike="noStrike" cap="none" spc="0" baseline="0">
                <a:solidFill>
                  <a:schemeClr val="accent4">
                    <a:hueOff val="-3600000"/>
                    <a:lumOff val="-20194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5pPr>
            <a:lvl6pPr marL="0" marR="0" indent="355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6pPr>
            <a:lvl7pPr marL="0" marR="0" indent="711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7pPr>
            <a:lvl8pPr marL="0" marR="0" indent="1066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8pPr>
            <a:lvl9pPr marL="0" marR="0" indent="1422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u="none" strike="noStrike" cap="none" spc="0" baseline="0">
                <a:solidFill>
                  <a:srgbClr val="D5D5D5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9pPr>
          </a:lstStyle>
          <a:p>
            <a:pPr hangingPunct="1"/>
            <a:r>
              <a:rPr lang="en-US" sz="4000" dirty="0"/>
              <a:t>For installation details and additional instructions, see </a:t>
            </a:r>
            <a:br>
              <a:rPr lang="en-US" sz="4000" dirty="0"/>
            </a:br>
            <a:r>
              <a:rPr lang="en-US" sz="2000" dirty="0"/>
              <a:t> </a:t>
            </a:r>
            <a:br>
              <a:rPr lang="en-US" sz="4000" dirty="0"/>
            </a:br>
            <a:r>
              <a:rPr lang="en-US" sz="4000" u="sng" dirty="0">
                <a:hlinkClick r:id="rId3"/>
              </a:rPr>
              <a:t>JWST Background Model</a:t>
            </a:r>
            <a:r>
              <a:rPr lang="en-US" sz="4000" dirty="0"/>
              <a:t>      </a:t>
            </a:r>
            <a:r>
              <a:rPr lang="en-US" sz="4000" u="sng" dirty="0">
                <a:hlinkClick r:id="rId4"/>
              </a:rPr>
              <a:t>How JWST Backgrounds Vary</a:t>
            </a:r>
            <a:r>
              <a:rPr lang="en-US" sz="4000" dirty="0"/>
              <a:t>     </a:t>
            </a:r>
            <a:r>
              <a:rPr lang="en-US" sz="4000" u="sng" dirty="0">
                <a:hlinkClick r:id="rId5"/>
              </a:rPr>
              <a:t>The Backgrounds Tool</a:t>
            </a:r>
            <a:endParaRPr lang="en-US" sz="4000" dirty="0"/>
          </a:p>
          <a:p>
            <a:pPr hangingPunct="1"/>
            <a:endParaRPr lang="en-US" sz="4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7833360" y="1921275"/>
            <a:ext cx="12114529" cy="9291651"/>
            <a:chOff x="7833360" y="2077389"/>
            <a:chExt cx="12114529" cy="92916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91" r="9050"/>
            <a:stretch/>
          </p:blipFill>
          <p:spPr>
            <a:xfrm>
              <a:off x="7833360" y="2077389"/>
              <a:ext cx="12114529" cy="929165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904949" y="6070751"/>
              <a:ext cx="1393010" cy="600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accent4">
                      <a:hueOff val="-3600000"/>
                      <a:lumOff val="-20194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Avenir Book"/>
                </a:rPr>
                <a:t>Minimum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904949" y="5264104"/>
              <a:ext cx="3007233" cy="600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accent4">
                      <a:hueOff val="-3600000"/>
                      <a:lumOff val="-20194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Avenir Book"/>
                </a:rPr>
                <a:t>Minimum </a:t>
              </a:r>
              <a:r>
                <a:rPr kumimoji="0" lang="en-US" sz="2400" b="0" i="0" u="none" strike="noStrike" cap="none" spc="0" normalizeH="0" baseline="0">
                  <a:ln>
                    <a:noFill/>
                  </a:ln>
                  <a:solidFill>
                    <a:schemeClr val="accent4">
                      <a:hueOff val="-3600000"/>
                      <a:lumOff val="-20194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Avenir Book"/>
                </a:rPr>
                <a:t>x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540082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72" name="Body"/>
          <p:cNvSpPr>
            <a:spLocks noGrp="1"/>
          </p:cNvSpPr>
          <p:nvPr>
            <p:ph type="body" idx="1"/>
          </p:nvPr>
        </p:nvSpPr>
        <p:spPr>
          <a:xfrm>
            <a:off x="1248833" y="3235505"/>
            <a:ext cx="19309673" cy="9296401"/>
          </a:xfrm>
          <a:prstGeom prst="rect">
            <a:avLst/>
          </a:prstGeom>
        </p:spPr>
        <p:txBody>
          <a:bodyPr/>
          <a:lstStyle/>
          <a:p>
            <a:pPr marL="977900" lvl="1" indent="-342900">
              <a:buFont typeface="Arial" panose="020B0604020202020204" pitchFamily="34" charset="0"/>
              <a:buChar char="•"/>
            </a:pPr>
            <a:r>
              <a:rPr lang="en-US" b="1" dirty="0"/>
              <a:t>The JWST ETC and APT are the primary tools every proposer needs to create a JWST proposal.</a:t>
            </a:r>
          </a:p>
          <a:p>
            <a:pPr marL="977900" lvl="1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977900" lvl="1" indent="-342900">
              <a:buFont typeface="Arial" panose="020B0604020202020204" pitchFamily="34" charset="0"/>
              <a:buChar char="•"/>
            </a:pPr>
            <a:r>
              <a:rPr lang="en-US" b="1" dirty="0"/>
              <a:t>However, many proposers may find it useful to perform some preliminary work to scope out their proposed science ideas.</a:t>
            </a:r>
          </a:p>
          <a:p>
            <a:pPr marL="977900" lvl="1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977900" lvl="1" indent="-342900">
              <a:buFont typeface="Arial" panose="020B0604020202020204" pitchFamily="34" charset="0"/>
              <a:buChar char="•"/>
            </a:pPr>
            <a:r>
              <a:rPr lang="en-US" b="1" dirty="0"/>
              <a:t>For example:	</a:t>
            </a:r>
            <a:br>
              <a:rPr lang="en-US" b="1" dirty="0"/>
            </a:br>
            <a:r>
              <a:rPr lang="en-US" b="1" dirty="0"/>
              <a:t>- is my target observable with JWST when I need to observe it?</a:t>
            </a:r>
            <a:br>
              <a:rPr lang="en-US" b="1" dirty="0"/>
            </a:br>
            <a:r>
              <a:rPr lang="en-US" b="1" dirty="0"/>
              <a:t>- what is the IR background level during the visibility periods? </a:t>
            </a:r>
            <a:br>
              <a:rPr lang="en-US" b="1" dirty="0"/>
            </a:br>
            <a:endParaRPr lang="en-US" b="1" dirty="0"/>
          </a:p>
          <a:p>
            <a:pPr marL="977900" lvl="1" indent="-342900">
              <a:buFont typeface="Arial" panose="020B0604020202020204" pitchFamily="34" charset="0"/>
              <a:buChar char="•"/>
            </a:pPr>
            <a:r>
              <a:rPr lang="en-US" b="1" dirty="0"/>
              <a:t>Enter JWST Target Visibility Tools and Background Tool</a:t>
            </a:r>
            <a:r>
              <a:rPr lang="is-IS" b="1" dirty="0"/>
              <a:t>…</a:t>
            </a:r>
            <a:endParaRPr lang="en-US" b="1" dirty="0"/>
          </a:p>
        </p:txBody>
      </p:sp>
      <p:sp>
        <p:nvSpPr>
          <p:cNvPr id="73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600" dirty="0"/>
              <a:t>What are ‘Ancillary Tools’?</a:t>
            </a:r>
            <a:endParaRPr sz="66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chemeClr val="accent2">
                    <a:hueOff val="117482"/>
                    <a:satOff val="19585"/>
                    <a:lumOff val="29146"/>
                  </a:schemeClr>
                </a:solidFill>
              </a:defRPr>
            </a:pPr>
            <a:r>
              <a:rPr lang="en-US" sz="8000" dirty="0"/>
              <a:t>Introduction: JWST Pointing, Target Visibility, and Position Angles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110605526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</a:t>
            </a:fld>
            <a:endParaRPr lang="uk-UA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6150" y="2560069"/>
            <a:ext cx="9756649" cy="92964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/>
              <a:t>JWST can observe the entire sky; just not all at the same time!</a:t>
            </a:r>
            <a:br>
              <a:rPr lang="en-US" sz="4000" b="1" dirty="0"/>
            </a:br>
            <a:endParaRPr lang="en-US" sz="4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/>
              <a:t>If your science targets have no timing or position angle constraints, you probably don’t need to concern yourself with the target visibility tools.</a:t>
            </a:r>
            <a:br>
              <a:rPr lang="en-US" sz="4000" b="1" dirty="0"/>
            </a:br>
            <a:endParaRPr lang="en-US" sz="4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/>
              <a:t>However, if timing and/or position angle is important, the TVTs can show you what is possible before creating an APT program.</a:t>
            </a:r>
          </a:p>
          <a:p>
            <a:endParaRPr lang="en-US" sz="4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When Do I need to worry about Target Visibility?</a:t>
            </a:r>
          </a:p>
        </p:txBody>
      </p:sp>
      <p:pic>
        <p:nvPicPr>
          <p:cNvPr id="4" name="Picture 3" descr="Fig1_JWST-Field-of-Regard_Celestial-sphere.jpg">
            <a:extLst>
              <a:ext uri="{FF2B5EF4-FFF2-40B4-BE49-F238E27FC236}">
                <a16:creationId xmlns:a16="http://schemas.microsoft.com/office/drawing/2014/main" id="{A6D64A6D-918F-E541-8D95-0ED11CEDA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817" y="3710274"/>
            <a:ext cx="12148793" cy="9111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0CFE42-F34C-C447-BBC1-A9D5E7A0C9C4}"/>
              </a:ext>
            </a:extLst>
          </p:cNvPr>
          <p:cNvSpPr txBox="1"/>
          <p:nvPr/>
        </p:nvSpPr>
        <p:spPr>
          <a:xfrm>
            <a:off x="12675592" y="2879277"/>
            <a:ext cx="8938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JWST Field of Regard (</a:t>
            </a:r>
            <a:r>
              <a:rPr lang="en-US" b="1" dirty="0" err="1"/>
              <a:t>FoR</a:t>
            </a:r>
            <a:r>
              <a:rPr lang="en-US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4B554-D2E2-1A4F-A651-D2CCEB378624}"/>
              </a:ext>
            </a:extLst>
          </p:cNvPr>
          <p:cNvSpPr txBox="1"/>
          <p:nvPr/>
        </p:nvSpPr>
        <p:spPr>
          <a:xfrm>
            <a:off x="19838393" y="4094517"/>
            <a:ext cx="40252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At any one time, ~40% of the Celestial sphere is available for JWST observations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2B2F6-BA16-CE40-B688-AE21BC13F9A8}"/>
              </a:ext>
            </a:extLst>
          </p:cNvPr>
          <p:cNvSpPr txBox="1"/>
          <p:nvPr/>
        </p:nvSpPr>
        <p:spPr>
          <a:xfrm>
            <a:off x="19495899" y="11440972"/>
            <a:ext cx="4367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The </a:t>
            </a:r>
            <a:r>
              <a:rPr lang="en-US" sz="2400" dirty="0" err="1">
                <a:solidFill>
                  <a:srgbClr val="FFFF00"/>
                </a:solidFill>
              </a:rPr>
              <a:t>FoR</a:t>
            </a:r>
            <a:r>
              <a:rPr lang="en-US" sz="2400" dirty="0">
                <a:solidFill>
                  <a:srgbClr val="FFFF00"/>
                </a:solidFill>
              </a:rPr>
              <a:t> moves ~1</a:t>
            </a:r>
            <a:r>
              <a:rPr lang="en-US" sz="2400" baseline="30000" dirty="0">
                <a:solidFill>
                  <a:srgbClr val="FFFF00"/>
                </a:solidFill>
              </a:rPr>
              <a:t>o</a:t>
            </a:r>
            <a:r>
              <a:rPr lang="en-US" sz="2400" dirty="0">
                <a:solidFill>
                  <a:srgbClr val="FFFF00"/>
                </a:solidFill>
              </a:rPr>
              <a:t> per day along the ecliptic equator</a:t>
            </a:r>
          </a:p>
        </p:txBody>
      </p:sp>
    </p:spTree>
    <p:extLst>
      <p:ext uri="{BB962C8B-B14F-4D97-AF65-F5344CB8AC3E}">
        <p14:creationId xmlns:p14="http://schemas.microsoft.com/office/powerpoint/2010/main" val="127666532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</a:t>
            </a:fld>
            <a:endParaRPr lang="uk-UA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22113" y="2177626"/>
            <a:ext cx="22403647" cy="1871754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/>
              <a:t>JWST can rotate 360</a:t>
            </a:r>
            <a:r>
              <a:rPr lang="en-US" sz="4000" b="1" baseline="30000" dirty="0"/>
              <a:t>o</a:t>
            </a:r>
            <a:r>
              <a:rPr lang="en-US" sz="4000" b="1" dirty="0"/>
              <a:t> about the sun line, but can only roll about the bore sight by ~5</a:t>
            </a:r>
            <a:r>
              <a:rPr lang="en-US" sz="4000" b="1" baseline="30000" dirty="0"/>
              <a:t>o</a:t>
            </a:r>
            <a:r>
              <a:rPr lang="en-US" sz="4000" b="1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/>
              <a:t>This impacts the orientation of the JWST field of view on the sky, as well as target visibility.</a:t>
            </a:r>
          </a:p>
          <a:p>
            <a:endParaRPr lang="en-US" sz="4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JWST Pointing Restrictions</a:t>
            </a:r>
          </a:p>
        </p:txBody>
      </p:sp>
      <p:pic>
        <p:nvPicPr>
          <p:cNvPr id="4" name="Picture 3" descr="Fig3_JWST-side-view-coordinates.jpg">
            <a:extLst>
              <a:ext uri="{FF2B5EF4-FFF2-40B4-BE49-F238E27FC236}">
                <a16:creationId xmlns:a16="http://schemas.microsoft.com/office/drawing/2014/main" id="{08B6E693-3B55-2B4F-B747-976FDC140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18" y="4294101"/>
            <a:ext cx="9991364" cy="7996186"/>
          </a:xfrm>
          <a:prstGeom prst="rect">
            <a:avLst/>
          </a:prstGeom>
        </p:spPr>
      </p:pic>
      <p:pic>
        <p:nvPicPr>
          <p:cNvPr id="5" name="Picture 4" descr="Fig4_JWST_roll_parallel-sunlight-lines.png">
            <a:extLst>
              <a:ext uri="{FF2B5EF4-FFF2-40B4-BE49-F238E27FC236}">
                <a16:creationId xmlns:a16="http://schemas.microsoft.com/office/drawing/2014/main" id="{A8B1E57D-742B-3341-99DB-FC44C3A9D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038" y="4294101"/>
            <a:ext cx="12342069" cy="799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52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6</a:t>
            </a:fld>
            <a:endParaRPr lang="uk-UA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48834" y="2235317"/>
            <a:ext cx="6891556" cy="10264474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/>
              <a:t>Targets below +/- 45</a:t>
            </a:r>
            <a:r>
              <a:rPr lang="en-US" sz="4000" b="1" baseline="30000" dirty="0"/>
              <a:t>o</a:t>
            </a:r>
            <a:r>
              <a:rPr lang="en-US" sz="4000" b="1" dirty="0"/>
              <a:t> in ecliptic latitude have two ≳53d long visibility periods periods that are ~6 months apart, and have 180</a:t>
            </a:r>
            <a:r>
              <a:rPr lang="en-US" sz="4000" b="1" baseline="30000" dirty="0"/>
              <a:t>o </a:t>
            </a:r>
            <a:r>
              <a:rPr lang="en-US" sz="4000" b="1" dirty="0"/>
              <a:t>roll angle difference.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/>
              <a:t>Above +/- 45</a:t>
            </a:r>
            <a:r>
              <a:rPr lang="en-US" sz="4000" b="1" baseline="30000" dirty="0"/>
              <a:t>o</a:t>
            </a:r>
            <a:r>
              <a:rPr lang="en-US" sz="4000" b="1" dirty="0"/>
              <a:t>, targets have one extended (&gt; 180 d) visibility period, which gets longer with increasing ecliptic latitude.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/>
              <a:t>Within ~5</a:t>
            </a:r>
            <a:r>
              <a:rPr lang="en-US" sz="4000" b="1" baseline="30000" dirty="0"/>
              <a:t>o</a:t>
            </a:r>
            <a:r>
              <a:rPr lang="en-US" sz="4000" b="1" dirty="0"/>
              <a:t> of either ecliptic pole, there is a Continuous Viewing Zones (CVZ), inside which targets are always observable</a:t>
            </a:r>
          </a:p>
          <a:p>
            <a:endParaRPr lang="en-US" sz="4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Visibility depends on Galactic Latitude</a:t>
            </a:r>
          </a:p>
        </p:txBody>
      </p:sp>
      <p:pic>
        <p:nvPicPr>
          <p:cNvPr id="10" name="Picture 9" descr="S1_2_Valenti_operations_ppt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390" y="3224459"/>
            <a:ext cx="15773646" cy="907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226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7</a:t>
            </a:fld>
            <a:endParaRPr lang="uk-UA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JWST Position Angles</a:t>
            </a:r>
          </a:p>
        </p:txBody>
      </p:sp>
      <p:pic>
        <p:nvPicPr>
          <p:cNvPr id="1026" name="Picture 2" descr="https://jwst-docs.stsci.edu/files/73024637/73024638/1/1567791866959/Fig5_FoVs_JWST_coordin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33" y="2030691"/>
            <a:ext cx="15320250" cy="103746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92465" y="3316532"/>
            <a:ext cx="6963445" cy="59246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4000" b="1" i="1" dirty="0"/>
              <a:t>V3PA</a:t>
            </a:r>
            <a:r>
              <a:rPr lang="en-US" sz="4000" b="1" dirty="0"/>
              <a:t> is the position angle of</a:t>
            </a:r>
          </a:p>
          <a:p>
            <a:r>
              <a:rPr lang="en-US" sz="4000" b="1" dirty="0"/>
              <a:t>the V3 observatory axis when</a:t>
            </a:r>
          </a:p>
          <a:p>
            <a:r>
              <a:rPr lang="en-US" sz="4000" b="1" dirty="0"/>
              <a:t>Projected on the sky </a:t>
            </a:r>
          </a:p>
          <a:p>
            <a:r>
              <a:rPr lang="en-US" sz="4000" b="1" dirty="0"/>
              <a:t>(measured ‘east of north’).</a:t>
            </a:r>
            <a:br>
              <a:rPr lang="en-US" sz="4000" b="1" dirty="0"/>
            </a:br>
            <a:endParaRPr lang="en-US" sz="4000" b="1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rPr>
              <a:t>The reference axes</a:t>
            </a:r>
            <a:r>
              <a:rPr kumimoji="0" lang="en-US" sz="4000" b="1" i="0" u="none" strike="noStrike" cap="none" spc="0" normalizeH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rPr>
              <a:t> of a</a:t>
            </a: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rPr>
              <a:t>ll SIs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rPr>
              <a:t>except </a:t>
            </a:r>
            <a:r>
              <a:rPr kumimoji="0" lang="en-US" sz="4000" b="1" i="0" u="none" strike="noStrike" cap="none" spc="0" normalizeH="0" baseline="0" dirty="0" err="1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rPr>
              <a:t>NIRSpec</a:t>
            </a:r>
            <a:r>
              <a:rPr kumimoji="0" lang="en-US" sz="4000" b="1" i="0" u="none" strike="noStrike" cap="none" spc="0" normalizeH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rPr>
              <a:t> are closely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rPr>
              <a:t>aligned with the V3 axis.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chemeClr val="accent4">
                  <a:hueOff val="-3600000"/>
                  <a:lumOff val="-20194"/>
                </a:schemeClr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5942391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8</a:t>
            </a:fld>
            <a:endParaRPr lang="uk-UA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80645" y="2745258"/>
            <a:ext cx="7752179" cy="92964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/>
              <a:t>Below +/- 45</a:t>
            </a:r>
            <a:r>
              <a:rPr lang="en-US" sz="3600" b="1" baseline="30000" dirty="0"/>
              <a:t>o</a:t>
            </a:r>
            <a:r>
              <a:rPr lang="en-US" sz="3600" b="1" dirty="0"/>
              <a:t> ecliptic latitude, the range of available position angles becomes increasingly restricted.</a:t>
            </a:r>
            <a:br>
              <a:rPr lang="en-US" sz="3600" b="1" dirty="0"/>
            </a:br>
            <a:endParaRPr lang="en-US" sz="3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/>
              <a:t>However, the length of time the observatory can stay at the same position angle increases!</a:t>
            </a:r>
            <a:br>
              <a:rPr lang="en-US" sz="3600" b="1" dirty="0"/>
            </a:br>
            <a:endParaRPr lang="en-US" sz="3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/>
              <a:t>Note that over much of the sky, the observatory can only maintain the same position angle for about 10 days.</a:t>
            </a:r>
          </a:p>
          <a:p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74513" y="169333"/>
            <a:ext cx="19652310" cy="1587038"/>
          </a:xfrm>
        </p:spPr>
        <p:txBody>
          <a:bodyPr>
            <a:normAutofit fontScale="90000"/>
          </a:bodyPr>
          <a:lstStyle/>
          <a:p>
            <a:r>
              <a:rPr lang="en-US"/>
              <a:t>Position Angle </a:t>
            </a:r>
            <a:r>
              <a:rPr lang="en-US" dirty="0"/>
              <a:t>depends on Galactic </a:t>
            </a:r>
            <a:r>
              <a:rPr lang="en-US"/>
              <a:t>Latitude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204665" y="2722548"/>
            <a:ext cx="13878360" cy="10168261"/>
            <a:chOff x="9204665" y="2722548"/>
            <a:chExt cx="13878360" cy="10168261"/>
          </a:xfrm>
        </p:grpSpPr>
        <p:pic>
          <p:nvPicPr>
            <p:cNvPr id="9" name="Picture 8" descr="ecl_lat_roll_example.png">
              <a:extLst>
                <a:ext uri="{FF2B5EF4-FFF2-40B4-BE49-F238E27FC236}">
                  <a16:creationId xmlns:a16="http://schemas.microsoft.com/office/drawing/2014/main" id="{F062C0D3-5882-8849-99BE-C11AAD4E3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4665" y="2722548"/>
              <a:ext cx="13878360" cy="1016826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168CBE-4494-E449-8568-5137468D9BC6}"/>
                </a:ext>
              </a:extLst>
            </p:cNvPr>
            <p:cNvSpPr txBox="1"/>
            <p:nvPr/>
          </p:nvSpPr>
          <p:spPr>
            <a:xfrm rot="16200000">
              <a:off x="18452052" y="6100191"/>
              <a:ext cx="535984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/>
                <a:t>Time at given PA (days)</a:t>
              </a:r>
              <a:endParaRPr lang="en-US" sz="2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6A44BF-4188-F545-83F2-3BEE072456A5}"/>
                </a:ext>
              </a:extLst>
            </p:cNvPr>
            <p:cNvSpPr txBox="1"/>
            <p:nvPr/>
          </p:nvSpPr>
          <p:spPr>
            <a:xfrm>
              <a:off x="14601931" y="8222659"/>
              <a:ext cx="2880175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/>
                <a:t>Limited PA range </a:t>
              </a:r>
              <a:r>
                <a:rPr lang="en-US" sz="2400" b="1" i="1"/>
                <a:t>(but </a:t>
              </a:r>
              <a:r>
                <a:rPr lang="en-US" sz="2400" b="1" i="1" dirty="0"/>
                <a:t>long time at same PA)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BC9420D-4FC9-FB45-BB85-A638B31AC42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6220365" y="7347145"/>
              <a:ext cx="1694742" cy="92391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577C200-2A06-A84B-8577-E262F6B8F668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3724834" y="7393459"/>
              <a:ext cx="877096" cy="74535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4488505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2">
                    <a:hueOff val="117482"/>
                    <a:satOff val="19585"/>
                    <a:lumOff val="29146"/>
                  </a:schemeClr>
                </a:solidFill>
              </a:defRPr>
            </a:pPr>
            <a:r>
              <a:rPr lang="en-US" dirty="0"/>
              <a:t>Visibility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849364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asterClassWorkshop_no_ESA">
  <a:themeElements>
    <a:clrScheme name="White">
      <a:dk1>
        <a:srgbClr val="5E5E5E"/>
      </a:dk1>
      <a:lt1>
        <a:srgbClr val="FFFFFF"/>
      </a:lt1>
      <a:dk2>
        <a:srgbClr val="FFFFFF"/>
      </a:dk2>
      <a:lt2>
        <a:srgbClr val="E9C674"/>
      </a:lt2>
      <a:accent1>
        <a:srgbClr val="3D6A80"/>
      </a:accent1>
      <a:accent2>
        <a:srgbClr val="9A762F"/>
      </a:accent2>
      <a:accent3>
        <a:srgbClr val="CA7872"/>
      </a:accent3>
      <a:accent4>
        <a:srgbClr val="929292"/>
      </a:accent4>
      <a:accent5>
        <a:srgbClr val="212121"/>
      </a:accent5>
      <a:accent6>
        <a:srgbClr val="929000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Avenir Book"/>
        <a:ea typeface="Avenir Book"/>
        <a:cs typeface="Avenir Boo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-1259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5">
              <a:lumOff val="1306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chemeClr val="accent4">
                <a:hueOff val="-3600000"/>
                <a:lumOff val="-20194"/>
              </a:schemeClr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FFFFFF"/>
      </a:dk2>
      <a:lt2>
        <a:srgbClr val="E9C674"/>
      </a:lt2>
      <a:accent1>
        <a:srgbClr val="3D6A80"/>
      </a:accent1>
      <a:accent2>
        <a:srgbClr val="9A762F"/>
      </a:accent2>
      <a:accent3>
        <a:srgbClr val="CA7872"/>
      </a:accent3>
      <a:accent4>
        <a:srgbClr val="929292"/>
      </a:accent4>
      <a:accent5>
        <a:srgbClr val="212121"/>
      </a:accent5>
      <a:accent6>
        <a:srgbClr val="929000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Avenir Book"/>
        <a:ea typeface="Avenir Book"/>
        <a:cs typeface="Avenir Boo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-1259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5">
              <a:lumOff val="1306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chemeClr val="accent4">
                <a:hueOff val="-3600000"/>
                <a:lumOff val="-20194"/>
              </a:schemeClr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MasterClassWorkshop_no_ESA.thmx</Template>
  <TotalTime>42172</TotalTime>
  <Words>1750</Words>
  <Application>Microsoft Macintosh PowerPoint</Application>
  <PresentationFormat>Custom</PresentationFormat>
  <Paragraphs>147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American Typewriter</vt:lpstr>
      <vt:lpstr>Arial</vt:lpstr>
      <vt:lpstr>Avenir Book</vt:lpstr>
      <vt:lpstr>Avenir Heavy</vt:lpstr>
      <vt:lpstr>Avenir Roman</vt:lpstr>
      <vt:lpstr>Calibri</vt:lpstr>
      <vt:lpstr>Courier</vt:lpstr>
      <vt:lpstr>Franklin Gothic Medium</vt:lpstr>
      <vt:lpstr>Helvetica</vt:lpstr>
      <vt:lpstr>Helvetica Neue</vt:lpstr>
      <vt:lpstr>Helvetica Neue Light</vt:lpstr>
      <vt:lpstr>LucidaGrande</vt:lpstr>
      <vt:lpstr>Symbol</vt:lpstr>
      <vt:lpstr>MasterClassWorkshop_no_ESA</vt:lpstr>
      <vt:lpstr>Ancillary Tools</vt:lpstr>
      <vt:lpstr>What are ‘Ancillary Tools’?</vt:lpstr>
      <vt:lpstr>Introduction: JWST Pointing, Target Visibility, and Position Angles</vt:lpstr>
      <vt:lpstr>When Do I need to worry about Target Visibility?</vt:lpstr>
      <vt:lpstr>JWST Pointing Restrictions</vt:lpstr>
      <vt:lpstr>Visibility depends on Galactic Latitude</vt:lpstr>
      <vt:lpstr>JWST Position Angles</vt:lpstr>
      <vt:lpstr>Position Angle depends on Galactic Latitude </vt:lpstr>
      <vt:lpstr>Visibility Tools</vt:lpstr>
      <vt:lpstr>The JWST Visibility Toolset</vt:lpstr>
      <vt:lpstr>GTVT command line examples -- plots</vt:lpstr>
      <vt:lpstr>GTVT command line examples -- output</vt:lpstr>
      <vt:lpstr>The Moving Target Visibility Tool</vt:lpstr>
      <vt:lpstr>CVT – when (not) to observe planets/companions</vt:lpstr>
      <vt:lpstr>The CVT Graphical User Interface</vt:lpstr>
      <vt:lpstr>Estimating the Background Emission in JWST Exposures</vt:lpstr>
      <vt:lpstr>The JWST Infrared Background</vt:lpstr>
      <vt:lpstr>The JWST Background Tool</vt:lpstr>
      <vt:lpstr>The JWST Background Tool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Themiya Nanayakkara</cp:lastModifiedBy>
  <cp:revision>161</cp:revision>
  <dcterms:modified xsi:type="dcterms:W3CDTF">2022-11-28T11:02:26Z</dcterms:modified>
</cp:coreProperties>
</file>